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D12055-F68C-4E10-8729-162260F7B6FD}">
  <a:tblStyle styleId="{E9D12055-F68C-4E10-8729-162260F7B6F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9B9868C-8EBE-411C-87C9-5EE43922EB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b94c31795_5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b94c31795_5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b4ab7916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5b4ab7916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b4ab791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b4ab791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b94c3179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5b94c3179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b14c7551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b14c7551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b94c31795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b94c31795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b94c31795_6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5b94c31795_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5b94c31795_6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5b94c31795_6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3b4d12ef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3b4d12ef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3b4d12ef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53b4d12ef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2b4b06f9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2b4b06f9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55159759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55159759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5159759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5159759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5159759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5159759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5159759a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55159759a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5159759a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55159759a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b94c317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b94c317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5b14c755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5b14c755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b94c3179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b94c3179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b4ab7916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b4ab7916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b14c755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5b14c755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b94c31795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b94c31795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b94c31795_5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b94c31795_5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903" y="-41673"/>
            <a:ext cx="9259200" cy="5341800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highlight>
                <a:srgbClr val="00346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142999" y="1172468"/>
            <a:ext cx="685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4500"/>
              <a:buFont typeface="Arial"/>
              <a:buNone/>
              <a:defRPr b="1" sz="4500">
                <a:solidFill>
                  <a:srgbClr val="F8B7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142999" y="2557760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628653" y="4210050"/>
            <a:ext cx="8515347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7127" y="4540568"/>
            <a:ext cx="5589743" cy="272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1099322" y="470900"/>
            <a:ext cx="34113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4724793" y="476615"/>
            <a:ext cx="3409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0" name="Google Shape;70;p11"/>
          <p:cNvSpPr/>
          <p:nvPr>
            <p:ph idx="3" type="pic"/>
          </p:nvPr>
        </p:nvSpPr>
        <p:spPr>
          <a:xfrm>
            <a:off x="1099322" y="1174863"/>
            <a:ext cx="3411300" cy="22659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1"/>
          <p:cNvSpPr/>
          <p:nvPr>
            <p:ph idx="4" type="pic"/>
          </p:nvPr>
        </p:nvSpPr>
        <p:spPr>
          <a:xfrm>
            <a:off x="4724792" y="1174863"/>
            <a:ext cx="3411300" cy="22659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/>
          <p:nvPr>
            <p:ph idx="5" type="pic"/>
          </p:nvPr>
        </p:nvSpPr>
        <p:spPr>
          <a:xfrm>
            <a:off x="1099322" y="3526940"/>
            <a:ext cx="16560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1"/>
          <p:cNvSpPr/>
          <p:nvPr>
            <p:ph idx="6" type="pic"/>
          </p:nvPr>
        </p:nvSpPr>
        <p:spPr>
          <a:xfrm>
            <a:off x="2854593" y="3526940"/>
            <a:ext cx="16560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/>
          <p:nvPr>
            <p:ph idx="7" type="pic"/>
          </p:nvPr>
        </p:nvSpPr>
        <p:spPr>
          <a:xfrm>
            <a:off x="4723329" y="3526940"/>
            <a:ext cx="16560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1"/>
          <p:cNvSpPr/>
          <p:nvPr>
            <p:ph idx="8" type="pic"/>
          </p:nvPr>
        </p:nvSpPr>
        <p:spPr>
          <a:xfrm>
            <a:off x="6478601" y="3526940"/>
            <a:ext cx="1656000" cy="1120500"/>
          </a:xfrm>
          <a:prstGeom prst="rect">
            <a:avLst/>
          </a:prstGeom>
          <a:noFill/>
          <a:ln>
            <a:noFill/>
          </a:ln>
        </p:spPr>
      </p:sp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648202" y="4848225"/>
            <a:ext cx="4495798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77" name="Google Shape;7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49579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" type="body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100"/>
              <a:buChar char="•"/>
              <a:defRPr>
                <a:solidFill>
                  <a:srgbClr val="003466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8" name="Google Shape;1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94"/>
            <a:ext cx="8515347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628650" y="273844"/>
            <a:ext cx="72507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22" name="Google Shape;2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94"/>
            <a:ext cx="8515347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628650" y="1369218"/>
            <a:ext cx="3886200" cy="3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100"/>
              <a:buChar char="•"/>
              <a:defRPr>
                <a:solidFill>
                  <a:srgbClr val="003466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2" type="body"/>
          </p:nvPr>
        </p:nvSpPr>
        <p:spPr>
          <a:xfrm>
            <a:off x="4629150" y="1369218"/>
            <a:ext cx="3886200" cy="3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100"/>
              <a:buChar char="•"/>
              <a:defRPr>
                <a:solidFill>
                  <a:srgbClr val="003466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888" y="4848225"/>
            <a:ext cx="8515347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94"/>
            <a:ext cx="8515347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/>
          <p:nvPr>
            <p:ph idx="2" type="chart"/>
          </p:nvPr>
        </p:nvSpPr>
        <p:spPr>
          <a:xfrm>
            <a:off x="628650" y="1254919"/>
            <a:ext cx="7886700" cy="3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34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6"/>
          <p:cNvSpPr/>
          <p:nvPr>
            <p:ph idx="2" type="pic"/>
          </p:nvPr>
        </p:nvSpPr>
        <p:spPr>
          <a:xfrm>
            <a:off x="3887391" y="740569"/>
            <a:ext cx="4629300" cy="35457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629841" y="1543050"/>
            <a:ext cx="29493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648202" y="4848225"/>
            <a:ext cx="4495798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8" name="Google Shape;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" y="0"/>
            <a:ext cx="8515347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87391" y="740569"/>
            <a:ext cx="4629300" cy="3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29841" y="1543050"/>
            <a:ext cx="2949300" cy="29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descr="A close up of a logo&#10;&#10;Description automatically generated" id="44" name="Google Shape;4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495798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459" y="4848225"/>
            <a:ext cx="8515347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623888" y="4128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623888" y="25725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D9E"/>
              </a:buClr>
              <a:buSzPts val="1800"/>
              <a:buNone/>
              <a:defRPr sz="1800">
                <a:solidFill>
                  <a:srgbClr val="888D9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500"/>
              <a:buNone/>
              <a:defRPr sz="1500">
                <a:solidFill>
                  <a:srgbClr val="888D9E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400"/>
              <a:buNone/>
              <a:defRPr sz="1400">
                <a:solidFill>
                  <a:srgbClr val="888D9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E"/>
              </a:buClr>
              <a:buSzPts val="1200"/>
              <a:buNone/>
              <a:defRPr sz="1200">
                <a:solidFill>
                  <a:srgbClr val="888D9E"/>
                </a:solidFill>
              </a:defRPr>
            </a:lvl9pPr>
          </a:lstStyle>
          <a:p/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628653" y="4210050"/>
            <a:ext cx="8515347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51" name="Google Shape;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7127" y="4540568"/>
            <a:ext cx="5589743" cy="2724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888D9E"/>
                </a:solidFill>
              </a:defRPr>
            </a:lvl1pPr>
            <a:lvl2pPr lvl="1">
              <a:buNone/>
              <a:defRPr>
                <a:solidFill>
                  <a:srgbClr val="888D9E"/>
                </a:solidFill>
              </a:defRPr>
            </a:lvl2pPr>
            <a:lvl3pPr lvl="2">
              <a:buNone/>
              <a:defRPr>
                <a:solidFill>
                  <a:srgbClr val="888D9E"/>
                </a:solidFill>
              </a:defRPr>
            </a:lvl3pPr>
            <a:lvl4pPr lvl="3">
              <a:buNone/>
              <a:defRPr>
                <a:solidFill>
                  <a:srgbClr val="888D9E"/>
                </a:solidFill>
              </a:defRPr>
            </a:lvl4pPr>
            <a:lvl5pPr lvl="4">
              <a:buNone/>
              <a:defRPr>
                <a:solidFill>
                  <a:srgbClr val="888D9E"/>
                </a:solidFill>
              </a:defRPr>
            </a:lvl5pPr>
            <a:lvl6pPr lvl="5">
              <a:buNone/>
              <a:defRPr>
                <a:solidFill>
                  <a:srgbClr val="888D9E"/>
                </a:solidFill>
              </a:defRPr>
            </a:lvl6pPr>
            <a:lvl7pPr lvl="6">
              <a:buNone/>
              <a:defRPr>
                <a:solidFill>
                  <a:srgbClr val="888D9E"/>
                </a:solidFill>
              </a:defRPr>
            </a:lvl7pPr>
            <a:lvl8pPr lvl="7">
              <a:buNone/>
              <a:defRPr>
                <a:solidFill>
                  <a:srgbClr val="888D9E"/>
                </a:solidFill>
              </a:defRPr>
            </a:lvl8pPr>
            <a:lvl9pPr lvl="8">
              <a:buNone/>
              <a:defRPr>
                <a:solidFill>
                  <a:srgbClr val="888D9E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54" name="Google Shape;5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94"/>
            <a:ext cx="8515347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1976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629841" y="11846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29841" y="1802606"/>
            <a:ext cx="3868200" cy="28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3" type="body"/>
          </p:nvPr>
        </p:nvSpPr>
        <p:spPr>
          <a:xfrm>
            <a:off x="4629150" y="11846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1"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9" name="Google Shape;59;p9"/>
          <p:cNvSpPr txBox="1"/>
          <p:nvPr>
            <p:ph idx="4" type="body"/>
          </p:nvPr>
        </p:nvSpPr>
        <p:spPr>
          <a:xfrm>
            <a:off x="4629150" y="1802606"/>
            <a:ext cx="3887400" cy="28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3"/>
                </a:solidFill>
              </a:defRPr>
            </a:lvl1pPr>
            <a:lvl2pPr lvl="1">
              <a:buNone/>
              <a:defRPr>
                <a:solidFill>
                  <a:schemeClr val="accent3"/>
                </a:solidFill>
              </a:defRPr>
            </a:lvl2pPr>
            <a:lvl3pPr lvl="2">
              <a:buNone/>
              <a:defRPr>
                <a:solidFill>
                  <a:schemeClr val="accent3"/>
                </a:solidFill>
              </a:defRPr>
            </a:lvl3pPr>
            <a:lvl4pPr lvl="3">
              <a:buNone/>
              <a:defRPr>
                <a:solidFill>
                  <a:schemeClr val="accent3"/>
                </a:solidFill>
              </a:defRPr>
            </a:lvl4pPr>
            <a:lvl5pPr lvl="4">
              <a:buNone/>
              <a:defRPr>
                <a:solidFill>
                  <a:schemeClr val="accent3"/>
                </a:solidFill>
              </a:defRPr>
            </a:lvl5pPr>
            <a:lvl6pPr lvl="5">
              <a:buNone/>
              <a:defRPr>
                <a:solidFill>
                  <a:schemeClr val="accent3"/>
                </a:solidFill>
              </a:defRPr>
            </a:lvl6pPr>
            <a:lvl7pPr lvl="6">
              <a:buNone/>
              <a:defRPr>
                <a:solidFill>
                  <a:schemeClr val="accent3"/>
                </a:solidFill>
              </a:defRPr>
            </a:lvl7pPr>
            <a:lvl8pPr lvl="7">
              <a:buNone/>
              <a:defRPr>
                <a:solidFill>
                  <a:schemeClr val="accent3"/>
                </a:solidFill>
              </a:defRPr>
            </a:lvl8pPr>
            <a:lvl9pPr lvl="8">
              <a:buNone/>
              <a:defRPr>
                <a:solidFill>
                  <a:schemeClr val="accent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62" name="Google Shape;6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8594"/>
            <a:ext cx="8515347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628653" y="4210050"/>
            <a:ext cx="8515347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65" name="Google Shape;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7127" y="4540568"/>
            <a:ext cx="5589743" cy="272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B700"/>
              </a:buClr>
              <a:buSzPts val="3300"/>
              <a:buFont typeface="Arial"/>
              <a:buNone/>
              <a:defRPr b="1" i="0" sz="3300" u="none" cap="none" strike="noStrike">
                <a:solidFill>
                  <a:srgbClr val="F8B7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46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34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003466"/>
                </a:solidFill>
              </a:defRPr>
            </a:lvl1pPr>
            <a:lvl2pPr lvl="1" algn="r">
              <a:buNone/>
              <a:defRPr sz="1300">
                <a:solidFill>
                  <a:srgbClr val="003466"/>
                </a:solidFill>
              </a:defRPr>
            </a:lvl2pPr>
            <a:lvl3pPr lvl="2" algn="r">
              <a:buNone/>
              <a:defRPr sz="1300">
                <a:solidFill>
                  <a:srgbClr val="003466"/>
                </a:solidFill>
              </a:defRPr>
            </a:lvl3pPr>
            <a:lvl4pPr lvl="3" algn="r">
              <a:buNone/>
              <a:defRPr sz="1300">
                <a:solidFill>
                  <a:srgbClr val="003466"/>
                </a:solidFill>
              </a:defRPr>
            </a:lvl4pPr>
            <a:lvl5pPr lvl="4" algn="r">
              <a:buNone/>
              <a:defRPr sz="1300">
                <a:solidFill>
                  <a:srgbClr val="003466"/>
                </a:solidFill>
              </a:defRPr>
            </a:lvl5pPr>
            <a:lvl6pPr lvl="5" algn="r">
              <a:buNone/>
              <a:defRPr sz="1300">
                <a:solidFill>
                  <a:srgbClr val="003466"/>
                </a:solidFill>
              </a:defRPr>
            </a:lvl6pPr>
            <a:lvl7pPr lvl="6" algn="r">
              <a:buNone/>
              <a:defRPr sz="1300">
                <a:solidFill>
                  <a:srgbClr val="003466"/>
                </a:solidFill>
              </a:defRPr>
            </a:lvl7pPr>
            <a:lvl8pPr lvl="7" algn="r">
              <a:buNone/>
              <a:defRPr sz="1300">
                <a:solidFill>
                  <a:srgbClr val="003466"/>
                </a:solidFill>
              </a:defRPr>
            </a:lvl8pPr>
            <a:lvl9pPr lvl="8" algn="r">
              <a:buNone/>
              <a:defRPr sz="1300">
                <a:solidFill>
                  <a:srgbClr val="00346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1.jpg"/><Relationship Id="rId5" Type="http://schemas.openxmlformats.org/officeDocument/2006/relationships/image" Target="../media/image35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ctrTitle"/>
          </p:nvPr>
        </p:nvSpPr>
        <p:spPr>
          <a:xfrm>
            <a:off x="1143000" y="1172477"/>
            <a:ext cx="6858000" cy="1740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 Controlled Robot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(VRCR)</a:t>
            </a:r>
            <a:endParaRPr/>
          </a:p>
        </p:txBody>
      </p:sp>
      <p:sp>
        <p:nvSpPr>
          <p:cNvPr id="84" name="Google Shape;84;p12"/>
          <p:cNvSpPr txBox="1"/>
          <p:nvPr>
            <p:ph idx="1" type="subTitle"/>
          </p:nvPr>
        </p:nvSpPr>
        <p:spPr>
          <a:xfrm>
            <a:off x="1143000" y="2913228"/>
            <a:ext cx="6858000" cy="886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Team Members: Eric Hinds, Levi McAdams, Zijian Song, Samuel Torres, and Tyler Allen</a:t>
            </a:r>
            <a:r>
              <a:rPr lang="en"/>
              <a:t> </a:t>
            </a:r>
            <a:endParaRPr/>
          </a:p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title"/>
          </p:nvPr>
        </p:nvSpPr>
        <p:spPr>
          <a:xfrm>
            <a:off x="327750" y="4077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Analytical Analysis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175775" y="1396875"/>
            <a:ext cx="4471500" cy="21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New wheel with traction device tested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Robotic arm has been tested using Unity 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Used QFD on the right as a </a:t>
            </a:r>
            <a:r>
              <a:rPr b="1" lang="en" sz="1200"/>
              <a:t>reference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UDEMY, Youtube, ChatGPT, and similar resources.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Script testing in Unity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Inverse kinematics research and integration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Stress analysis on subcomponents </a:t>
            </a:r>
            <a:endParaRPr b="1"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575" y="1142150"/>
            <a:ext cx="3959375" cy="398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7668975" y="1164375"/>
            <a:ext cx="8787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07-24-2023</a:t>
            </a:r>
            <a:endParaRPr sz="600"/>
          </a:p>
        </p:txBody>
      </p:sp>
      <p:sp>
        <p:nvSpPr>
          <p:cNvPr id="228" name="Google Shape;228;p21"/>
          <p:cNvSpPr/>
          <p:nvPr/>
        </p:nvSpPr>
        <p:spPr>
          <a:xfrm>
            <a:off x="7178725" y="1258125"/>
            <a:ext cx="277500" cy="62400"/>
          </a:xfrm>
          <a:prstGeom prst="rect">
            <a:avLst/>
          </a:prstGeom>
          <a:solidFill>
            <a:srgbClr val="C3B8B2"/>
          </a:solidFill>
          <a:ln cap="flat" cmpd="sng" w="9525">
            <a:solidFill>
              <a:srgbClr val="B154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1"/>
          <p:cNvPicPr preferRelativeResize="0"/>
          <p:nvPr/>
        </p:nvPicPr>
        <p:blipFill rotWithShape="1">
          <a:blip r:embed="rId4">
            <a:alphaModFix/>
          </a:blip>
          <a:srcRect b="34160" l="9653" r="8332" t="17819"/>
          <a:stretch/>
        </p:blipFill>
        <p:spPr>
          <a:xfrm>
            <a:off x="327750" y="2784525"/>
            <a:ext cx="2014476" cy="235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7668975" y="4620325"/>
            <a:ext cx="17670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Samuel Torres </a:t>
            </a:r>
            <a:r>
              <a:rPr lang="en" sz="1100"/>
              <a:t>7/23/23</a:t>
            </a:r>
            <a:endParaRPr sz="1100"/>
          </a:p>
        </p:txBody>
      </p:sp>
      <p:sp>
        <p:nvSpPr>
          <p:cNvPr id="232" name="Google Shape;232;p21"/>
          <p:cNvSpPr txBox="1"/>
          <p:nvPr/>
        </p:nvSpPr>
        <p:spPr>
          <a:xfrm>
            <a:off x="45838" y="49106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18: FBD for robotic arm</a:t>
            </a:r>
            <a:endParaRPr sz="800"/>
          </a:p>
        </p:txBody>
      </p:sp>
      <p:sp>
        <p:nvSpPr>
          <p:cNvPr id="233" name="Google Shape;233;p21"/>
          <p:cNvSpPr txBox="1"/>
          <p:nvPr/>
        </p:nvSpPr>
        <p:spPr>
          <a:xfrm>
            <a:off x="3021888" y="49106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Table 2</a:t>
            </a:r>
            <a:r>
              <a:rPr lang="en" sz="800"/>
              <a:t>: QFD 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FMEA</a:t>
            </a:r>
            <a:endParaRPr/>
          </a:p>
        </p:txBody>
      </p:sp>
      <p:pic>
        <p:nvPicPr>
          <p:cNvPr id="239" name="Google Shape;2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00" y="1288975"/>
            <a:ext cx="8053549" cy="34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/>
          <p:nvPr/>
        </p:nvSpPr>
        <p:spPr>
          <a:xfrm>
            <a:off x="6880700" y="4848300"/>
            <a:ext cx="21459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Eric Hinds 7/23/23</a:t>
            </a:r>
            <a:endParaRPr sz="1100"/>
          </a:p>
        </p:txBody>
      </p:sp>
      <p:sp>
        <p:nvSpPr>
          <p:cNvPr id="241" name="Google Shape;241;p22"/>
          <p:cNvSpPr txBox="1"/>
          <p:nvPr/>
        </p:nvSpPr>
        <p:spPr>
          <a:xfrm>
            <a:off x="461800" y="4791525"/>
            <a:ext cx="30771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Table 3: FMEA</a:t>
            </a:r>
            <a:endParaRPr sz="1100"/>
          </a:p>
        </p:txBody>
      </p:sp>
      <p:sp>
        <p:nvSpPr>
          <p:cNvPr id="242" name="Google Shape;242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Trade-Off</a:t>
            </a:r>
            <a:endParaRPr/>
          </a:p>
        </p:txBody>
      </p:sp>
      <p:sp>
        <p:nvSpPr>
          <p:cNvPr id="248" name="Google Shape;248;p23"/>
          <p:cNvSpPr/>
          <p:nvPr>
            <p:ph idx="2" type="chart"/>
          </p:nvPr>
        </p:nvSpPr>
        <p:spPr>
          <a:xfrm>
            <a:off x="7126200" y="4902900"/>
            <a:ext cx="2017800" cy="24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Levi McAdams 7/23/23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graphicFrame>
        <p:nvGraphicFramePr>
          <p:cNvPr id="249" name="Google Shape;249;p23"/>
          <p:cNvGraphicFramePr/>
          <p:nvPr/>
        </p:nvGraphicFramePr>
        <p:xfrm>
          <a:off x="952500" y="2208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{79B9868C-8EBE-411C-87C9-5EE43922EB24}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4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Component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Options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Risk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Trade-Off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69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Roller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Buy or Design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 Budget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 Saving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9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Arm Servos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Upgrade or Leave as-is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 Payload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 Saving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9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Connection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Wifi or Bluetooth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0" name="Google Shape;250;p23"/>
          <p:cNvSpPr txBox="1"/>
          <p:nvPr/>
        </p:nvSpPr>
        <p:spPr>
          <a:xfrm>
            <a:off x="952500" y="3952175"/>
            <a:ext cx="20178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Table 4: Risk Trade-Off</a:t>
            </a:r>
            <a:endParaRPr sz="1100"/>
          </a:p>
        </p:txBody>
      </p:sp>
      <p:sp>
        <p:nvSpPr>
          <p:cNvPr id="251" name="Google Shape;251;p23"/>
          <p:cNvSpPr txBox="1"/>
          <p:nvPr/>
        </p:nvSpPr>
        <p:spPr>
          <a:xfrm>
            <a:off x="952500" y="1287625"/>
            <a:ext cx="53685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Trade-Off analysis in beginning stages due to limited options in the project’s current state</a:t>
            </a:r>
            <a:endParaRPr/>
          </a:p>
        </p:txBody>
      </p:sp>
      <p:sp>
        <p:nvSpPr>
          <p:cNvPr id="252" name="Google Shape;252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Procedures</a:t>
            </a:r>
            <a:endParaRPr/>
          </a:p>
        </p:txBody>
      </p:sp>
      <p:sp>
        <p:nvSpPr>
          <p:cNvPr id="258" name="Google Shape;258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59" name="Google Shape;259;p24"/>
          <p:cNvGraphicFramePr/>
          <p:nvPr/>
        </p:nvGraphicFramePr>
        <p:xfrm>
          <a:off x="718725" y="141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{79B9868C-8EBE-411C-87C9-5EE43922EB24}</a:tableStyleId>
              </a:tblPr>
              <a:tblGrid>
                <a:gridCol w="395700"/>
                <a:gridCol w="2989950"/>
                <a:gridCol w="2316975"/>
                <a:gridCol w="819275"/>
                <a:gridCol w="717100"/>
              </a:tblGrid>
              <a:tr h="28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No.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Requirement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Prerequisite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Importance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17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On-Cable Software Test (Access Unity to Camera and Arduino)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Computer, Robotic Arm, Camera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Robotic Arm Load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Robotic Arm, Weighted item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70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RUT Mobility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RUT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0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Remote Connection Stability and Range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Computer, Transceiver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Remote Connection Latency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Computer, Transceiver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2,4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3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Overall Stability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VRCR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3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Overall Latency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VRCR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279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Battery Life Test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VRCR, Battery Set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60" name="Google Shape;260;p24"/>
          <p:cNvSpPr txBox="1"/>
          <p:nvPr/>
        </p:nvSpPr>
        <p:spPr>
          <a:xfrm>
            <a:off x="8060750" y="1610600"/>
            <a:ext cx="267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261" name="Google Shape;261;p24"/>
          <p:cNvSpPr txBox="1"/>
          <p:nvPr/>
        </p:nvSpPr>
        <p:spPr>
          <a:xfrm>
            <a:off x="8263375" y="1684700"/>
            <a:ext cx="7950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Important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Unimportant</a:t>
            </a:r>
            <a:endParaRPr sz="800"/>
          </a:p>
        </p:txBody>
      </p:sp>
      <p:sp>
        <p:nvSpPr>
          <p:cNvPr id="262" name="Google Shape;262;p24"/>
          <p:cNvSpPr txBox="1"/>
          <p:nvPr/>
        </p:nvSpPr>
        <p:spPr>
          <a:xfrm>
            <a:off x="718725" y="4523050"/>
            <a:ext cx="22209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Table 5: Testing Procedures</a:t>
            </a:r>
            <a:endParaRPr sz="1000"/>
          </a:p>
        </p:txBody>
      </p:sp>
      <p:sp>
        <p:nvSpPr>
          <p:cNvPr id="263" name="Google Shape;263;p24"/>
          <p:cNvSpPr txBox="1"/>
          <p:nvPr/>
        </p:nvSpPr>
        <p:spPr>
          <a:xfrm>
            <a:off x="6743875" y="4580075"/>
            <a:ext cx="1901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Zijian Song 07/24/23 VRCR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graphicFrame>
        <p:nvGraphicFramePr>
          <p:cNvPr id="269" name="Google Shape;269;p25"/>
          <p:cNvGraphicFramePr/>
          <p:nvPr/>
        </p:nvGraphicFramePr>
        <p:xfrm>
          <a:off x="197475" y="1117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2485775"/>
                <a:gridCol w="626325"/>
                <a:gridCol w="626325"/>
                <a:gridCol w="626325"/>
                <a:gridCol w="626325"/>
                <a:gridCol w="626325"/>
                <a:gridCol w="626325"/>
                <a:gridCol w="626325"/>
                <a:gridCol w="626325"/>
                <a:gridCol w="626325"/>
                <a:gridCol w="626325"/>
              </a:tblGrid>
              <a:tr h="2000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VR Robot Arm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August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Task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 VR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 RUT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 arm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Buy/build arm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Buy VR headset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Buy cameras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 arm to RUT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Assemble all parts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</a:tr>
            </a:tbl>
          </a:graphicData>
        </a:graphic>
      </p:graphicFrame>
      <p:sp>
        <p:nvSpPr>
          <p:cNvPr id="270" name="Google Shape;270;p25"/>
          <p:cNvSpPr txBox="1"/>
          <p:nvPr/>
        </p:nvSpPr>
        <p:spPr>
          <a:xfrm>
            <a:off x="1701300" y="4510600"/>
            <a:ext cx="5741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6AA84F"/>
                </a:highlight>
              </a:rPr>
              <a:t>Green</a:t>
            </a:r>
            <a:r>
              <a:rPr lang="en"/>
              <a:t> = </a:t>
            </a:r>
            <a:r>
              <a:rPr lang="en"/>
              <a:t>Complete                      </a:t>
            </a:r>
            <a:r>
              <a:rPr lang="en">
                <a:highlight>
                  <a:srgbClr val="FFD966"/>
                </a:highlight>
              </a:rPr>
              <a:t>Yellow</a:t>
            </a:r>
            <a:r>
              <a:rPr lang="en"/>
              <a:t> = In Progress/Not Complete</a:t>
            </a:r>
            <a:endParaRPr/>
          </a:p>
        </p:txBody>
      </p:sp>
      <p:sp>
        <p:nvSpPr>
          <p:cNvPr id="271" name="Google Shape;271;p25"/>
          <p:cNvSpPr txBox="1"/>
          <p:nvPr/>
        </p:nvSpPr>
        <p:spPr>
          <a:xfrm>
            <a:off x="6580650" y="4769650"/>
            <a:ext cx="234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Levi McAdams </a:t>
            </a:r>
            <a:r>
              <a:rPr lang="en" sz="1100"/>
              <a:t>07/24/23 VRCR </a:t>
            </a:r>
            <a:endParaRPr sz="1100"/>
          </a:p>
        </p:txBody>
      </p:sp>
      <p:sp>
        <p:nvSpPr>
          <p:cNvPr id="272" name="Google Shape;272;p25"/>
          <p:cNvSpPr txBox="1"/>
          <p:nvPr/>
        </p:nvSpPr>
        <p:spPr>
          <a:xfrm>
            <a:off x="186800" y="4819700"/>
            <a:ext cx="16314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Table 6: Schedule</a:t>
            </a:r>
            <a:endParaRPr sz="900"/>
          </a:p>
        </p:txBody>
      </p:sp>
      <p:sp>
        <p:nvSpPr>
          <p:cNvPr id="273" name="Google Shape;273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graphicFrame>
        <p:nvGraphicFramePr>
          <p:cNvPr id="279" name="Google Shape;279;p26"/>
          <p:cNvGraphicFramePr/>
          <p:nvPr/>
        </p:nvGraphicFramePr>
        <p:xfrm>
          <a:off x="127475" y="116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1266825"/>
                <a:gridCol w="1495425"/>
                <a:gridCol w="3009900"/>
              </a:tblGrid>
              <a:tr h="4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Expenses To Date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Description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$610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Cost/Value of the RUT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$117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Cost/Value of the Braccio Robot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$47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Cost of a single spool of filament.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$60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Arduino Board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$328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VR Headset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$1,162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graphicFrame>
        <p:nvGraphicFramePr>
          <p:cNvPr id="280" name="Google Shape;280;p26"/>
          <p:cNvGraphicFramePr/>
          <p:nvPr/>
        </p:nvGraphicFramePr>
        <p:xfrm>
          <a:off x="127475" y="3627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1745900"/>
                <a:gridCol w="1843675"/>
                <a:gridCol w="1690050"/>
                <a:gridCol w="1396725"/>
              </a:tblGrid>
              <a:tr h="448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Current Budget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Expenses To Date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Future Expenses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Extra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414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$2,500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$1,162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$600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$738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</a:tbl>
          </a:graphicData>
        </a:graphic>
      </p:graphicFrame>
      <p:sp>
        <p:nvSpPr>
          <p:cNvPr id="281" name="Google Shape;281;p26"/>
          <p:cNvSpPr txBox="1"/>
          <p:nvPr/>
        </p:nvSpPr>
        <p:spPr>
          <a:xfrm>
            <a:off x="6058550" y="1165750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current budget may be increased if more funds are approved by the department or by applying for funding from GORE. </a:t>
            </a:r>
            <a:endParaRPr sz="1600"/>
          </a:p>
        </p:txBody>
      </p:sp>
      <p:sp>
        <p:nvSpPr>
          <p:cNvPr id="282" name="Google Shape;282;p26"/>
          <p:cNvSpPr txBox="1"/>
          <p:nvPr/>
        </p:nvSpPr>
        <p:spPr>
          <a:xfrm>
            <a:off x="6641175" y="4769650"/>
            <a:ext cx="228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Levi McAdams </a:t>
            </a:r>
            <a:r>
              <a:rPr lang="en" sz="1100"/>
              <a:t>07/24/23 VRCR </a:t>
            </a:r>
            <a:endParaRPr sz="1100"/>
          </a:p>
        </p:txBody>
      </p:sp>
      <p:sp>
        <p:nvSpPr>
          <p:cNvPr id="283" name="Google Shape;283;p26"/>
          <p:cNvSpPr txBox="1"/>
          <p:nvPr/>
        </p:nvSpPr>
        <p:spPr>
          <a:xfrm>
            <a:off x="127475" y="3079500"/>
            <a:ext cx="4768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Table 7: Expense Calculations</a:t>
            </a:r>
            <a:endParaRPr b="1" sz="800"/>
          </a:p>
        </p:txBody>
      </p:sp>
      <p:sp>
        <p:nvSpPr>
          <p:cNvPr id="284" name="Google Shape;284;p26"/>
          <p:cNvSpPr txBox="1"/>
          <p:nvPr/>
        </p:nvSpPr>
        <p:spPr>
          <a:xfrm>
            <a:off x="127475" y="4489400"/>
            <a:ext cx="21108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Table 8: Complete Budget</a:t>
            </a:r>
            <a:endParaRPr b="1" sz="800"/>
          </a:p>
        </p:txBody>
      </p:sp>
      <p:sp>
        <p:nvSpPr>
          <p:cNvPr id="285" name="Google Shape;28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>
            <p:ph type="title"/>
          </p:nvPr>
        </p:nvSpPr>
        <p:spPr>
          <a:xfrm>
            <a:off x="628650" y="2816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 1/2</a:t>
            </a:r>
            <a:endParaRPr/>
          </a:p>
        </p:txBody>
      </p:sp>
      <p:sp>
        <p:nvSpPr>
          <p:cNvPr id="291" name="Google Shape;291;p27"/>
          <p:cNvSpPr txBox="1"/>
          <p:nvPr/>
        </p:nvSpPr>
        <p:spPr>
          <a:xfrm>
            <a:off x="6489875" y="4769650"/>
            <a:ext cx="243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Eric Hinds </a:t>
            </a:r>
            <a:r>
              <a:rPr lang="en" sz="1100"/>
              <a:t>07/24/23 VRCR </a:t>
            </a:r>
            <a:endParaRPr sz="1100"/>
          </a:p>
        </p:txBody>
      </p:sp>
      <p:sp>
        <p:nvSpPr>
          <p:cNvPr id="292" name="Google Shape;29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93" name="Google Shape;293;p27"/>
          <p:cNvGraphicFramePr/>
          <p:nvPr/>
        </p:nvGraphicFramePr>
        <p:xfrm>
          <a:off x="91775" y="119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477625"/>
                <a:gridCol w="687900"/>
                <a:gridCol w="927625"/>
                <a:gridCol w="2707550"/>
                <a:gridCol w="444050"/>
                <a:gridCol w="429175"/>
                <a:gridCol w="652900"/>
                <a:gridCol w="674075"/>
                <a:gridCol w="602575"/>
              </a:tblGrid>
              <a:tr h="467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BOM Level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P/N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Part Name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Description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Qty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UOM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Price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Exporter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Purchased Y/N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678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T05000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Tinkerkit Braccio Robot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 fully operational robotic arm, of which the team has had practice using thanks to generous loaners from the school.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$100.99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Arrow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678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899-00182-02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Oculus Quest 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Fully immersive VR headset and controllers. Built for ease of use, and wifi connection friendly.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$299.99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Meta Quest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67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1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OS30A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YDLIDAR 3D Depth Camera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3D camera used to </a:t>
                      </a:r>
                      <a:r>
                        <a:rPr lang="en" sz="1000" strike="sngStrike"/>
                        <a:t>implement</a:t>
                      </a:r>
                      <a:r>
                        <a:rPr lang="en" sz="1000" strike="sngStrike"/>
                        <a:t> 3D tracking into the Unity game (for VR integration).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1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Each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$139.00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YDLIDAR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888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1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TB-3DCAM-8060-USB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Terabee 3Dcam 80x60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3D Camera capable of streaming depth and video footage. This camera is also compatible with direct python interaction, and pre existing softwares for ease of use.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1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Each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$250.00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Terabee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4" name="Google Shape;294;p27"/>
          <p:cNvGraphicFramePr/>
          <p:nvPr/>
        </p:nvGraphicFramePr>
        <p:xfrm>
          <a:off x="7805525" y="119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1180125"/>
              </a:tblGrid>
              <a:tr h="327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Green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724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Signifies successful purchase.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Red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521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Signifies units that the team has decided against.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Yellow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724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Signifies loaners, 3D Printed, or other units that are needing to be bought.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5" name="Google Shape;295;p27"/>
          <p:cNvSpPr txBox="1"/>
          <p:nvPr/>
        </p:nvSpPr>
        <p:spPr>
          <a:xfrm>
            <a:off x="91775" y="4461850"/>
            <a:ext cx="113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Table 9: BOM 1/3</a:t>
            </a:r>
            <a:endParaRPr b="1"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 2/2</a:t>
            </a:r>
            <a:endParaRPr/>
          </a:p>
        </p:txBody>
      </p:sp>
      <p:sp>
        <p:nvSpPr>
          <p:cNvPr id="301" name="Google Shape;301;p28"/>
          <p:cNvSpPr txBox="1"/>
          <p:nvPr/>
        </p:nvSpPr>
        <p:spPr>
          <a:xfrm>
            <a:off x="6777325" y="4769650"/>
            <a:ext cx="214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Eric Hinds </a:t>
            </a:r>
            <a:r>
              <a:rPr lang="en" sz="1100"/>
              <a:t>07/24/23 VRCR </a:t>
            </a:r>
            <a:endParaRPr sz="1100"/>
          </a:p>
        </p:txBody>
      </p:sp>
      <p:sp>
        <p:nvSpPr>
          <p:cNvPr id="302" name="Google Shape;302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03" name="Google Shape;303;p28"/>
          <p:cNvGraphicFramePr/>
          <p:nvPr/>
        </p:nvGraphicFramePr>
        <p:xfrm>
          <a:off x="398313" y="1272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400425"/>
                <a:gridCol w="879100"/>
                <a:gridCol w="1018400"/>
                <a:gridCol w="3429450"/>
                <a:gridCol w="319025"/>
                <a:gridCol w="438250"/>
                <a:gridCol w="600600"/>
                <a:gridCol w="600600"/>
                <a:gridCol w="661525"/>
              </a:tblGrid>
              <a:tr h="518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2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SC15184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Raspberry Pi 4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Small, single board computer designed as a means to connect everything together.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1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Each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$69.90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/>
                        <a:t>Amazon</a:t>
                      </a:r>
                      <a:endParaRPr sz="1000" strike="sng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751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M-C2Y-DS13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Matterhack Pro Series PLA Filament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1kg Spool of Matterhackers PRO series PLA filament for 3D printing at home.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$46.67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Matterhackers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595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ABX00021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Arduino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Small, single board based computer used specifically with the control method of the robot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$59.94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Arduino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751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Track Wedge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 wedge 3D </a:t>
                      </a:r>
                      <a:r>
                        <a:rPr lang="en" sz="1000"/>
                        <a:t>printed</a:t>
                      </a:r>
                      <a:r>
                        <a:rPr lang="en" sz="1000"/>
                        <a:t> with the goal to reduce the reliance on friction between the wheels and the track and to rely more on stress between the track and wheels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Free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Personal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3D Printed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595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N/A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Track Tensioner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 tensioner designed for the RUT with the goal to tension the track, preventing </a:t>
                      </a:r>
                      <a:r>
                        <a:rPr lang="en" sz="1000"/>
                        <a:t>bottoming</a:t>
                      </a:r>
                      <a:r>
                        <a:rPr lang="en" sz="1000"/>
                        <a:t> out and other issues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Each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Free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Personal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3D Printed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304" name="Google Shape;304;p28"/>
          <p:cNvSpPr txBox="1"/>
          <p:nvPr/>
        </p:nvSpPr>
        <p:spPr>
          <a:xfrm>
            <a:off x="366900" y="45931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Table 10: BOM 2/3</a:t>
            </a:r>
            <a:endParaRPr b="1" sz="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 txBox="1"/>
          <p:nvPr>
            <p:ph type="ctrTitle"/>
          </p:nvPr>
        </p:nvSpPr>
        <p:spPr>
          <a:xfrm>
            <a:off x="1104025" y="1188077"/>
            <a:ext cx="6858000" cy="1740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10" name="Google Shape;310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/>
          <p:nvPr>
            <p:ph type="ctrTitle"/>
          </p:nvPr>
        </p:nvSpPr>
        <p:spPr>
          <a:xfrm>
            <a:off x="1104025" y="1188077"/>
            <a:ext cx="6858000" cy="1740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16" name="Google Shape;316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97" y="1254925"/>
            <a:ext cx="1503103" cy="16417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3947325" y="2782650"/>
            <a:ext cx="19014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1: Robot tank with arm</a:t>
            </a:r>
            <a:endParaRPr sz="1000"/>
          </a:p>
        </p:txBody>
      </p:sp>
      <p:sp>
        <p:nvSpPr>
          <p:cNvPr id="93" name="Google Shape;93;p13"/>
          <p:cNvSpPr txBox="1"/>
          <p:nvPr/>
        </p:nvSpPr>
        <p:spPr>
          <a:xfrm>
            <a:off x="3867963" y="2962625"/>
            <a:ext cx="2060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https://www.alibaba.com/product-detail/Unfinished-Smart-Robotic-Car-Kit-A1_62455826527.html</a:t>
            </a:r>
            <a:endParaRPr sz="600"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798" y="1350500"/>
            <a:ext cx="2159600" cy="14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6293875" y="280260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2: Robot on Mars</a:t>
            </a:r>
            <a:endParaRPr sz="1000"/>
          </a:p>
        </p:txBody>
      </p:sp>
      <p:sp>
        <p:nvSpPr>
          <p:cNvPr id="96" name="Google Shape;96;p13"/>
          <p:cNvSpPr txBox="1"/>
          <p:nvPr/>
        </p:nvSpPr>
        <p:spPr>
          <a:xfrm>
            <a:off x="6252750" y="3028600"/>
            <a:ext cx="2159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https://www.aljazeera.com/opinions/2012/8/5/curiosity-will-spearhead-new-understandings-of-mars</a:t>
            </a:r>
            <a:endParaRPr sz="600"/>
          </a:p>
        </p:txBody>
      </p:sp>
      <p:sp>
        <p:nvSpPr>
          <p:cNvPr id="97" name="Google Shape;97;p13"/>
          <p:cNvSpPr txBox="1"/>
          <p:nvPr/>
        </p:nvSpPr>
        <p:spPr>
          <a:xfrm>
            <a:off x="407850" y="1468525"/>
            <a:ext cx="3319800" cy="3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VR Controlled Robot(VRCR)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Remote Operation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Exploration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Rescuing under hazardous environments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Assistance of ADS patient or disabled</a:t>
            </a:r>
            <a:endParaRPr sz="1800"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8413" y="3267725"/>
            <a:ext cx="2279224" cy="13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3849825" y="4580075"/>
            <a:ext cx="20964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3: Chernobyl Nuclear error</a:t>
            </a:r>
            <a:endParaRPr sz="1000"/>
          </a:p>
        </p:txBody>
      </p:sp>
      <p:sp>
        <p:nvSpPr>
          <p:cNvPr id="100" name="Google Shape;100;p13"/>
          <p:cNvSpPr txBox="1"/>
          <p:nvPr/>
        </p:nvSpPr>
        <p:spPr>
          <a:xfrm>
            <a:off x="3758475" y="4751250"/>
            <a:ext cx="2279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https://www.wwno.org/2021-04-30/chernobyl-first-responder-reflects-on-lessons-learned-35-years-after-explosion</a:t>
            </a:r>
            <a:endParaRPr sz="600"/>
          </a:p>
        </p:txBody>
      </p:sp>
      <p:sp>
        <p:nvSpPr>
          <p:cNvPr id="101" name="Google Shape;10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6743875" y="4580075"/>
            <a:ext cx="1901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Zijian Song 07/24/23 VRCR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printer and filament</a:t>
            </a:r>
            <a:endParaRPr/>
          </a:p>
        </p:txBody>
      </p:sp>
      <p:sp>
        <p:nvSpPr>
          <p:cNvPr id="322" name="Google Shape;32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3" name="Google Shape;323;p31"/>
          <p:cNvPicPr preferRelativeResize="0"/>
          <p:nvPr/>
        </p:nvPicPr>
        <p:blipFill rotWithShape="1">
          <a:blip r:embed="rId3">
            <a:alphaModFix/>
          </a:blip>
          <a:srcRect b="20917" l="25130" r="19443" t="0"/>
          <a:stretch/>
        </p:blipFill>
        <p:spPr>
          <a:xfrm>
            <a:off x="915850" y="1313625"/>
            <a:ext cx="1581900" cy="2257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1"/>
          <p:cNvSpPr txBox="1"/>
          <p:nvPr/>
        </p:nvSpPr>
        <p:spPr>
          <a:xfrm>
            <a:off x="425550" y="374815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https://www.creality.com/es/products/ender-3-neo-3d-printer</a:t>
            </a:r>
            <a:endParaRPr sz="700"/>
          </a:p>
        </p:txBody>
      </p:sp>
      <p:sp>
        <p:nvSpPr>
          <p:cNvPr id="325" name="Google Shape;325;p31"/>
          <p:cNvSpPr txBox="1"/>
          <p:nvPr/>
        </p:nvSpPr>
        <p:spPr>
          <a:xfrm>
            <a:off x="675325" y="35708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a: Ender 3 Neo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4273925" y="36263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b: </a:t>
            </a:r>
            <a:r>
              <a:rPr lang="en" sz="1000"/>
              <a:t>PRO Series Tough PLA</a:t>
            </a:r>
            <a:endParaRPr sz="1000"/>
          </a:p>
        </p:txBody>
      </p:sp>
      <p:pic>
        <p:nvPicPr>
          <p:cNvPr id="327" name="Google Shape;3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7500" y="1446755"/>
            <a:ext cx="2999999" cy="224999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 txBox="1"/>
          <p:nvPr/>
        </p:nvSpPr>
        <p:spPr>
          <a:xfrm>
            <a:off x="4162900" y="38668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https://www.matterhackers.com/store/l/pro-series-tough-pla-filament/sk/MC2YDS13?rcode=PMAX_PMax1&amp;gclid=CjwKCAjw-7OlBhB8EiwAnoOEkxyXEg4vYQF3NGen06LY0OCsxJ-SJxcaNLkwJDK87uTUskAVparaTxoCKJoQAvD_BwE</a:t>
            </a:r>
            <a:endParaRPr sz="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Questions 2</a:t>
            </a:r>
            <a:endParaRPr/>
          </a:p>
        </p:txBody>
      </p:sp>
      <p:sp>
        <p:nvSpPr>
          <p:cNvPr id="334" name="Google Shape;334;p32"/>
          <p:cNvSpPr/>
          <p:nvPr>
            <p:ph idx="2" type="chart"/>
          </p:nvPr>
        </p:nvSpPr>
        <p:spPr>
          <a:xfrm>
            <a:off x="628650" y="1254919"/>
            <a:ext cx="78867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Questions 3</a:t>
            </a:r>
            <a:endParaRPr/>
          </a:p>
        </p:txBody>
      </p:sp>
      <p:sp>
        <p:nvSpPr>
          <p:cNvPr id="341" name="Google Shape;341;p33"/>
          <p:cNvSpPr/>
          <p:nvPr>
            <p:ph idx="2" type="chart"/>
          </p:nvPr>
        </p:nvSpPr>
        <p:spPr>
          <a:xfrm>
            <a:off x="628650" y="1254919"/>
            <a:ext cx="78867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Questions 4</a:t>
            </a:r>
            <a:endParaRPr/>
          </a:p>
        </p:txBody>
      </p:sp>
      <p:sp>
        <p:nvSpPr>
          <p:cNvPr id="348" name="Google Shape;348;p34"/>
          <p:cNvSpPr/>
          <p:nvPr>
            <p:ph idx="2" type="chart"/>
          </p:nvPr>
        </p:nvSpPr>
        <p:spPr>
          <a:xfrm>
            <a:off x="628650" y="1254919"/>
            <a:ext cx="78867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Questions 5</a:t>
            </a:r>
            <a:endParaRPr/>
          </a:p>
        </p:txBody>
      </p:sp>
      <p:sp>
        <p:nvSpPr>
          <p:cNvPr id="355" name="Google Shape;355;p35"/>
          <p:cNvSpPr/>
          <p:nvPr>
            <p:ph idx="2" type="chart"/>
          </p:nvPr>
        </p:nvSpPr>
        <p:spPr>
          <a:xfrm>
            <a:off x="628650" y="1254919"/>
            <a:ext cx="78867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Clients</a:t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523" y="2305623"/>
            <a:ext cx="1264800" cy="19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0575" y="2305625"/>
            <a:ext cx="1304519" cy="19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8225" y="2305625"/>
            <a:ext cx="1639827" cy="19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789725" y="1259738"/>
            <a:ext cx="66867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Clients are Dr. Armin and Dr. Reza both from the Department of Mechanical Engineering at NAU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Founding supported by CEIAS</a:t>
            </a:r>
            <a:endParaRPr sz="1800"/>
          </a:p>
        </p:txBody>
      </p:sp>
      <p:sp>
        <p:nvSpPr>
          <p:cNvPr id="112" name="Google Shape;112;p14"/>
          <p:cNvSpPr txBox="1"/>
          <p:nvPr/>
        </p:nvSpPr>
        <p:spPr>
          <a:xfrm>
            <a:off x="1296275" y="4175825"/>
            <a:ext cx="1293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4: CEIAS</a:t>
            </a:r>
            <a:endParaRPr sz="1000"/>
          </a:p>
        </p:txBody>
      </p:sp>
      <p:sp>
        <p:nvSpPr>
          <p:cNvPr id="113" name="Google Shape;113;p14"/>
          <p:cNvSpPr txBox="1"/>
          <p:nvPr/>
        </p:nvSpPr>
        <p:spPr>
          <a:xfrm>
            <a:off x="3468475" y="4203125"/>
            <a:ext cx="1753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5: Dr. Armin Eilaghi</a:t>
            </a:r>
            <a:endParaRPr sz="1000"/>
          </a:p>
        </p:txBody>
      </p:sp>
      <p:sp>
        <p:nvSpPr>
          <p:cNvPr id="114" name="Google Shape;114;p14"/>
          <p:cNvSpPr txBox="1"/>
          <p:nvPr/>
        </p:nvSpPr>
        <p:spPr>
          <a:xfrm>
            <a:off x="5878650" y="4203125"/>
            <a:ext cx="18315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6: Dr. Reza Razavian</a:t>
            </a:r>
            <a:endParaRPr sz="1000"/>
          </a:p>
        </p:txBody>
      </p:sp>
      <p:sp>
        <p:nvSpPr>
          <p:cNvPr id="115" name="Google Shape;11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6743875" y="4580075"/>
            <a:ext cx="1901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Zijian Song 07/24/23 VRCR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Design and CAD Model</a:t>
            </a:r>
            <a:endParaRPr/>
          </a:p>
        </p:txBody>
      </p:sp>
      <p:sp>
        <p:nvSpPr>
          <p:cNvPr id="122" name="Google Shape;122;p15"/>
          <p:cNvSpPr/>
          <p:nvPr>
            <p:ph idx="2" type="chart"/>
          </p:nvPr>
        </p:nvSpPr>
        <p:spPr>
          <a:xfrm>
            <a:off x="3763725" y="1153800"/>
            <a:ext cx="47514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Still working on upgrading the RUT to the </a:t>
            </a:r>
            <a:r>
              <a:rPr lang="en" sz="2000"/>
              <a:t>team's</a:t>
            </a:r>
            <a:r>
              <a:rPr lang="en" sz="2000"/>
              <a:t> </a:t>
            </a:r>
            <a:r>
              <a:rPr lang="en" sz="2000"/>
              <a:t>requirements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Got the </a:t>
            </a:r>
            <a:r>
              <a:rPr lang="en" sz="2000"/>
              <a:t>robotic</a:t>
            </a:r>
            <a:r>
              <a:rPr lang="en" sz="2000"/>
              <a:t> arm to be controllable inside of unity currently using sliders to adjust the angle of the servo motors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There are some technical difficulties with the camera connecting into unity but should be done by the end of the week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New links for arm lengthening 3D printed and assembled</a:t>
            </a:r>
            <a:endParaRPr sz="2000"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73" y="1486850"/>
            <a:ext cx="3503699" cy="31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/>
        </p:nvSpPr>
        <p:spPr>
          <a:xfrm>
            <a:off x="697288" y="4637675"/>
            <a:ext cx="35037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7:CAD Model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6982575" y="4769650"/>
            <a:ext cx="193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Tyler Allen 07/23/23 VRCR </a:t>
            </a:r>
            <a:endParaRPr sz="1100"/>
          </a:p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Subsystems</a:t>
            </a:r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77" y="1256950"/>
            <a:ext cx="1719300" cy="162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6563075" y="2867250"/>
            <a:ext cx="1524300" cy="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8: FPV Camera</a:t>
            </a:r>
            <a:endParaRPr sz="1000"/>
          </a:p>
        </p:txBody>
      </p:sp>
      <p:sp>
        <p:nvSpPr>
          <p:cNvPr id="134" name="Google Shape;134;p16"/>
          <p:cNvSpPr txBox="1"/>
          <p:nvPr/>
        </p:nvSpPr>
        <p:spPr>
          <a:xfrm>
            <a:off x="6982575" y="4769650"/>
            <a:ext cx="193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Tyler Allen 07/23/23 VRCR </a:t>
            </a:r>
            <a:endParaRPr sz="1100"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75" y="1486850"/>
            <a:ext cx="3264050" cy="266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16"/>
          <p:cNvCxnSpPr/>
          <p:nvPr/>
        </p:nvCxnSpPr>
        <p:spPr>
          <a:xfrm flipH="1">
            <a:off x="3474725" y="1885475"/>
            <a:ext cx="801900" cy="38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16"/>
          <p:cNvSpPr txBox="1"/>
          <p:nvPr/>
        </p:nvSpPr>
        <p:spPr>
          <a:xfrm>
            <a:off x="4327175" y="1502550"/>
            <a:ext cx="1719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Braccio Robotic Arm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6039275" y="1177525"/>
            <a:ext cx="2571900" cy="1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Shown in model</a:t>
            </a:r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675" y="3129425"/>
            <a:ext cx="1861200" cy="139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 txBox="1"/>
          <p:nvPr/>
        </p:nvSpPr>
        <p:spPr>
          <a:xfrm>
            <a:off x="6602800" y="4524588"/>
            <a:ext cx="1524300" cy="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9: Arduino Uno WiFi REV2</a:t>
            </a:r>
            <a:endParaRPr sz="1000"/>
          </a:p>
        </p:txBody>
      </p:sp>
      <p:cxnSp>
        <p:nvCxnSpPr>
          <p:cNvPr id="141" name="Google Shape;141;p16"/>
          <p:cNvCxnSpPr/>
          <p:nvPr/>
        </p:nvCxnSpPr>
        <p:spPr>
          <a:xfrm rot="10800000">
            <a:off x="2976250" y="3576025"/>
            <a:ext cx="1155900" cy="3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16"/>
          <p:cNvSpPr txBox="1"/>
          <p:nvPr/>
        </p:nvSpPr>
        <p:spPr>
          <a:xfrm>
            <a:off x="4298300" y="3778150"/>
            <a:ext cx="14592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 base</a:t>
            </a:r>
            <a:endParaRPr/>
          </a:p>
        </p:txBody>
      </p:sp>
      <p:sp>
        <p:nvSpPr>
          <p:cNvPr id="143" name="Google Shape;14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576800" y="40890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10: CAD Model</a:t>
            </a:r>
            <a:endParaRPr sz="1000"/>
          </a:p>
        </p:txBody>
      </p:sp>
      <p:sp>
        <p:nvSpPr>
          <p:cNvPr id="145" name="Google Shape;145;p16"/>
          <p:cNvSpPr txBox="1"/>
          <p:nvPr/>
        </p:nvSpPr>
        <p:spPr>
          <a:xfrm>
            <a:off x="6639575" y="4613675"/>
            <a:ext cx="1971600" cy="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https://store-usa.arduino.cc/products/arduino-uno-wifi-rev2?selectedStore=us</a:t>
            </a:r>
            <a:endParaRPr sz="600"/>
          </a:p>
        </p:txBody>
      </p:sp>
      <p:sp>
        <p:nvSpPr>
          <p:cNvPr id="146" name="Google Shape;146;p16"/>
          <p:cNvSpPr txBox="1"/>
          <p:nvPr/>
        </p:nvSpPr>
        <p:spPr>
          <a:xfrm>
            <a:off x="6055600" y="2880725"/>
            <a:ext cx="261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/>
              <a:t>https://www.getfpv.com/betafpv-c02-2-1mm-1200tvl-fpv-micro-camera.html?utm_source=google&amp;utm_campaign=DM+-+NB+-+PMax+-+Shop+-+ALL+%7C+General&amp;utm_medium=cpc&amp;utm_content=pmax_x&amp;utm_keyword=&amp;utm_matchtype=&amp;campaign_id=20195335615&amp;network=x&amp;device=c&amp;gc_id=20195335615&amp;gclid=Cj0KCQjwwvilBhCFARIsADvYi7I8UrnCztxZjUCpY2e_Dx7tN6_bbc7oTeBIZjE3Hg_3OhPAEBG8PcQaAhF4EALw_wcB</a:t>
            </a:r>
            <a:endParaRPr sz="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</a:t>
            </a:r>
            <a:r>
              <a:rPr lang="en"/>
              <a:t>Functionality</a:t>
            </a:r>
            <a:endParaRPr/>
          </a:p>
        </p:txBody>
      </p:sp>
      <p:sp>
        <p:nvSpPr>
          <p:cNvPr id="152" name="Google Shape;152;p17"/>
          <p:cNvSpPr/>
          <p:nvPr>
            <p:ph idx="2" type="chart"/>
          </p:nvPr>
        </p:nvSpPr>
        <p:spPr>
          <a:xfrm>
            <a:off x="628650" y="1254925"/>
            <a:ext cx="3395100" cy="361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The VR headset receives data from computer and also sends input data back to computer from controllers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Camera does not connect to arduino but instead streams data remotely to computer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Arduino receives commands from </a:t>
            </a:r>
            <a:r>
              <a:rPr lang="en" sz="1800"/>
              <a:t>the</a:t>
            </a:r>
            <a:r>
              <a:rPr lang="en" sz="1800"/>
              <a:t> computer and sends it to the RUT base and the arm to move them</a:t>
            </a:r>
            <a:endParaRPr sz="1800"/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9725" y="2730675"/>
            <a:ext cx="703500" cy="5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7245700" y="1394225"/>
            <a:ext cx="1755300" cy="328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34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4938688" y="1759025"/>
            <a:ext cx="1676100" cy="270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34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 rotWithShape="1">
          <a:blip r:embed="rId4">
            <a:alphaModFix/>
          </a:blip>
          <a:srcRect b="9920" l="0" r="0" t="14869"/>
          <a:stretch/>
        </p:blipFill>
        <p:spPr>
          <a:xfrm>
            <a:off x="7396550" y="1620625"/>
            <a:ext cx="969845" cy="73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7"/>
          <p:cNvCxnSpPr/>
          <p:nvPr/>
        </p:nvCxnSpPr>
        <p:spPr>
          <a:xfrm rot="10800000">
            <a:off x="7910300" y="2492325"/>
            <a:ext cx="0" cy="19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8" name="Google Shape;15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9488" y="3524900"/>
            <a:ext cx="1041624" cy="99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7"/>
          <p:cNvCxnSpPr>
            <a:endCxn id="158" idx="0"/>
          </p:cNvCxnSpPr>
          <p:nvPr/>
        </p:nvCxnSpPr>
        <p:spPr>
          <a:xfrm flipH="1">
            <a:off x="7910300" y="3287000"/>
            <a:ext cx="7200" cy="2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0" name="Google Shape;16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300" y="1864220"/>
            <a:ext cx="1314900" cy="707521"/>
          </a:xfrm>
          <a:prstGeom prst="rect">
            <a:avLst/>
          </a:prstGeom>
          <a:noFill/>
          <a:ln cap="flat" cmpd="sng" w="9525">
            <a:solidFill>
              <a:srgbClr val="0034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1" name="Google Shape;161;p17"/>
          <p:cNvCxnSpPr>
            <a:stCxn id="155" idx="3"/>
          </p:cNvCxnSpPr>
          <p:nvPr/>
        </p:nvCxnSpPr>
        <p:spPr>
          <a:xfrm>
            <a:off x="6614788" y="3113525"/>
            <a:ext cx="50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17"/>
          <p:cNvCxnSpPr>
            <a:stCxn id="154" idx="1"/>
          </p:cNvCxnSpPr>
          <p:nvPr/>
        </p:nvCxnSpPr>
        <p:spPr>
          <a:xfrm flipH="1">
            <a:off x="6754600" y="3037775"/>
            <a:ext cx="4911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3" name="Google Shape;163;p17"/>
          <p:cNvSpPr txBox="1"/>
          <p:nvPr/>
        </p:nvSpPr>
        <p:spPr>
          <a:xfrm>
            <a:off x="7411850" y="1228075"/>
            <a:ext cx="969900" cy="1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5107375" y="1538725"/>
            <a:ext cx="1314900" cy="1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</a:t>
            </a:r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6390" y="2774097"/>
            <a:ext cx="558373" cy="5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8450" y="3258025"/>
            <a:ext cx="1245750" cy="916000"/>
          </a:xfrm>
          <a:prstGeom prst="rect">
            <a:avLst/>
          </a:prstGeom>
          <a:noFill/>
          <a:ln cap="flat" cmpd="sng" w="9525">
            <a:solidFill>
              <a:srgbClr val="0034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7" name="Google Shape;167;p17"/>
          <p:cNvCxnSpPr/>
          <p:nvPr/>
        </p:nvCxnSpPr>
        <p:spPr>
          <a:xfrm rot="10800000">
            <a:off x="5822550" y="2723325"/>
            <a:ext cx="0" cy="41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17"/>
          <p:cNvCxnSpPr/>
          <p:nvPr/>
        </p:nvCxnSpPr>
        <p:spPr>
          <a:xfrm>
            <a:off x="5678075" y="2709000"/>
            <a:ext cx="0" cy="41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9" name="Google Shape;169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4779025" y="4448525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11: User functions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7137550" y="4596825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12: RUT Functions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6982575" y="4769650"/>
            <a:ext cx="1939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Tyler Allen 07/23/23 VRCR </a:t>
            </a:r>
            <a:endParaRPr sz="1100"/>
          </a:p>
        </p:txBody>
      </p:sp>
      <p:sp>
        <p:nvSpPr>
          <p:cNvPr id="173" name="Google Shape;173;p17"/>
          <p:cNvSpPr txBox="1"/>
          <p:nvPr/>
        </p:nvSpPr>
        <p:spPr>
          <a:xfrm>
            <a:off x="3790575" y="4681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https://www.meta.com/quest/products/quest-2/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https://www.dell.com/en-us/shop/gaming-pcs-and-accessories/alienware-x14-gaming-laptop/spd/alienware-x14-r2-laptop/useahctox14r2rpl01</a:t>
            </a: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Requirements</a:t>
            </a:r>
            <a:endParaRPr/>
          </a:p>
        </p:txBody>
      </p:sp>
      <p:graphicFrame>
        <p:nvGraphicFramePr>
          <p:cNvPr id="179" name="Google Shape;179;p18"/>
          <p:cNvGraphicFramePr/>
          <p:nvPr/>
        </p:nvGraphicFramePr>
        <p:xfrm>
          <a:off x="628638" y="12506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219050"/>
                <a:gridCol w="1754375"/>
                <a:gridCol w="375225"/>
                <a:gridCol w="548900"/>
                <a:gridCol w="613675"/>
                <a:gridCol w="613675"/>
                <a:gridCol w="1357300"/>
                <a:gridCol w="1443950"/>
                <a:gridCol w="1056575"/>
              </a:tblGrid>
              <a:tr h="3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Customer's Requirements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Status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Percentage met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</a:tr>
              <a:tr h="264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 RUT's </a:t>
                      </a: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drivability</a:t>
                      </a: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Most 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subsystems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work separately, need to be 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assembled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together.</a:t>
                      </a:r>
                      <a:endParaRPr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4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robotic arm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 parts are done, need to do testing.</a:t>
                      </a:r>
                      <a:endParaRPr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4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1 &amp; 2 via VR-Headset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Major 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breakthrough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connection between arduino and unity.</a:t>
                      </a:r>
                      <a:endParaRPr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Assemble together sections 1-3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 subsystems still under research and development.</a:t>
                      </a:r>
                      <a:endParaRPr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2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Keep the budget under $2500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According</a:t>
                      </a:r>
                      <a:r>
                        <a:rPr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 the BOM purchases are still under $2500</a:t>
                      </a:r>
                      <a:endParaRPr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percentage met: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EAAA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0" name="Google Shape;180;p18"/>
          <p:cNvGraphicFramePr/>
          <p:nvPr/>
        </p:nvGraphicFramePr>
        <p:xfrm>
          <a:off x="581775" y="398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{E9D12055-F68C-4E10-8729-162260F7B6FD}</a:tableStyleId>
              </a:tblPr>
              <a:tblGrid>
                <a:gridCol w="1378225"/>
                <a:gridCol w="783100"/>
                <a:gridCol w="783100"/>
              </a:tblGrid>
              <a:tr h="20002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Where: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000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= Progress is in between 80% and 100%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000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Yellow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= Progress is in between 50% and 80%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000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= Progress is between 0% and 50%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181" name="Google Shape;181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7361750" y="4749850"/>
            <a:ext cx="21459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Samuel Torres 7/23/23</a:t>
            </a:r>
            <a:endParaRPr sz="1100"/>
          </a:p>
        </p:txBody>
      </p:sp>
      <p:sp>
        <p:nvSpPr>
          <p:cNvPr id="183" name="Google Shape;183;p18"/>
          <p:cNvSpPr txBox="1"/>
          <p:nvPr/>
        </p:nvSpPr>
        <p:spPr>
          <a:xfrm>
            <a:off x="3273338" y="49106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Table 1: Design requirements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Requirements</a:t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 b="11481" l="20910" r="31542" t="32972"/>
          <a:stretch/>
        </p:blipFill>
        <p:spPr>
          <a:xfrm>
            <a:off x="97050" y="1813175"/>
            <a:ext cx="2266501" cy="16549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 txBox="1"/>
          <p:nvPr/>
        </p:nvSpPr>
        <p:spPr>
          <a:xfrm>
            <a:off x="305300" y="1415400"/>
            <a:ext cx="22665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(1) </a:t>
            </a:r>
            <a:r>
              <a:rPr lang="en" sz="1200"/>
              <a:t>RUT Improvement</a:t>
            </a:r>
            <a:endParaRPr sz="1200"/>
          </a:p>
        </p:txBody>
      </p:sp>
      <p:pic>
        <p:nvPicPr>
          <p:cNvPr id="191" name="Google Shape;1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187" y="1933423"/>
            <a:ext cx="1994974" cy="265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/>
          <p:nvPr/>
        </p:nvSpPr>
        <p:spPr>
          <a:xfrm>
            <a:off x="1452400" y="2460750"/>
            <a:ext cx="1995000" cy="25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5194150" y="1461575"/>
            <a:ext cx="22665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(2) Robotic arm</a:t>
            </a:r>
            <a:endParaRPr sz="1200"/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5">
            <a:alphaModFix/>
          </a:blip>
          <a:srcRect b="27984" l="5473" r="0" t="27067"/>
          <a:stretch/>
        </p:blipFill>
        <p:spPr>
          <a:xfrm>
            <a:off x="97038" y="3599950"/>
            <a:ext cx="2144923" cy="135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/>
          <p:nvPr/>
        </p:nvSpPr>
        <p:spPr>
          <a:xfrm rot="-2064068">
            <a:off x="1952033" y="3728230"/>
            <a:ext cx="1615800" cy="25895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1399" y="1767000"/>
            <a:ext cx="2269145" cy="302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7361750" y="4749850"/>
            <a:ext cx="21459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Samuel Torres 7/23/23</a:t>
            </a:r>
            <a:endParaRPr sz="1100"/>
          </a:p>
        </p:txBody>
      </p:sp>
      <p:sp>
        <p:nvSpPr>
          <p:cNvPr id="199" name="Google Shape;199;p19"/>
          <p:cNvSpPr txBox="1"/>
          <p:nvPr/>
        </p:nvSpPr>
        <p:spPr>
          <a:xfrm>
            <a:off x="-157687" y="33671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13: Traction Improvement </a:t>
            </a:r>
            <a:endParaRPr sz="800"/>
          </a:p>
        </p:txBody>
      </p:sp>
      <p:sp>
        <p:nvSpPr>
          <p:cNvPr id="200" name="Google Shape;200;p19"/>
          <p:cNvSpPr txBox="1"/>
          <p:nvPr/>
        </p:nvSpPr>
        <p:spPr>
          <a:xfrm>
            <a:off x="183700" y="491070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14: Roller bracket </a:t>
            </a:r>
            <a:endParaRPr sz="800"/>
          </a:p>
        </p:txBody>
      </p:sp>
      <p:sp>
        <p:nvSpPr>
          <p:cNvPr id="201" name="Google Shape;201;p19"/>
          <p:cNvSpPr txBox="1"/>
          <p:nvPr/>
        </p:nvSpPr>
        <p:spPr>
          <a:xfrm>
            <a:off x="2663563" y="451705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15: RUT’s track </a:t>
            </a:r>
            <a:endParaRPr sz="800"/>
          </a:p>
        </p:txBody>
      </p:sp>
      <p:sp>
        <p:nvSpPr>
          <p:cNvPr id="202" name="Google Shape;202;p19"/>
          <p:cNvSpPr txBox="1"/>
          <p:nvPr/>
        </p:nvSpPr>
        <p:spPr>
          <a:xfrm>
            <a:off x="5461388" y="474130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16: Robotic arm &amp; new links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/>
        </p:nvSpPr>
        <p:spPr>
          <a:xfrm>
            <a:off x="254150" y="1258050"/>
            <a:ext cx="22899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(3) </a:t>
            </a:r>
            <a:r>
              <a:rPr lang="en" sz="1200"/>
              <a:t>Control 1 &amp; 2 via VR-Headset</a:t>
            </a:r>
            <a:endParaRPr sz="1200"/>
          </a:p>
        </p:txBody>
      </p:sp>
      <p:pic>
        <p:nvPicPr>
          <p:cNvPr id="208" name="Google Shape;208;p20"/>
          <p:cNvPicPr preferRelativeResize="0"/>
          <p:nvPr/>
        </p:nvPicPr>
        <p:blipFill rotWithShape="1">
          <a:blip r:embed="rId3">
            <a:alphaModFix/>
          </a:blip>
          <a:srcRect b="21622" l="23624" r="24850" t="19103"/>
          <a:stretch/>
        </p:blipFill>
        <p:spPr>
          <a:xfrm>
            <a:off x="2221225" y="1115675"/>
            <a:ext cx="5353974" cy="38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/>
          <p:nvPr/>
        </p:nvSpPr>
        <p:spPr>
          <a:xfrm>
            <a:off x="5841675" y="2159800"/>
            <a:ext cx="508800" cy="8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5841675" y="2268000"/>
            <a:ext cx="508800" cy="8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3311375" y="2305150"/>
            <a:ext cx="657300" cy="8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3311375" y="2432850"/>
            <a:ext cx="657300" cy="8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4459163" y="4153900"/>
            <a:ext cx="878100" cy="734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0"/>
          <p:cNvSpPr/>
          <p:nvPr/>
        </p:nvSpPr>
        <p:spPr>
          <a:xfrm rot="1725846">
            <a:off x="1895642" y="3886749"/>
            <a:ext cx="2741247" cy="14997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418750" y="2967700"/>
            <a:ext cx="1857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VR Headset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Arduino Uno</a:t>
            </a:r>
            <a:endParaRPr/>
          </a:p>
        </p:txBody>
      </p:sp>
      <p:sp>
        <p:nvSpPr>
          <p:cNvPr id="216" name="Google Shape;216;p20"/>
          <p:cNvSpPr txBox="1"/>
          <p:nvPr>
            <p:ph type="title"/>
          </p:nvPr>
        </p:nvSpPr>
        <p:spPr>
          <a:xfrm>
            <a:off x="628650" y="273844"/>
            <a:ext cx="7886700" cy="734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Requirements</a:t>
            </a:r>
            <a:endParaRPr/>
          </a:p>
        </p:txBody>
      </p:sp>
      <p:sp>
        <p:nvSpPr>
          <p:cNvPr id="217" name="Google Shape;217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7361750" y="4749850"/>
            <a:ext cx="21459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Samuel Torres</a:t>
            </a:r>
            <a:r>
              <a:rPr lang="en" sz="1100"/>
              <a:t> 7/23/23</a:t>
            </a:r>
            <a:endParaRPr sz="1100"/>
          </a:p>
        </p:txBody>
      </p:sp>
      <p:sp>
        <p:nvSpPr>
          <p:cNvPr id="219" name="Google Shape;219;p20"/>
          <p:cNvSpPr txBox="1"/>
          <p:nvPr/>
        </p:nvSpPr>
        <p:spPr>
          <a:xfrm>
            <a:off x="2544038" y="4888300"/>
            <a:ext cx="19716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17: Purchase order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3366"/>
      </a:dk1>
      <a:lt1>
        <a:srgbClr val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